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75" r:id="rId7"/>
    <p:sldId id="260" r:id="rId8"/>
    <p:sldId id="262" r:id="rId9"/>
    <p:sldId id="279" r:id="rId10"/>
    <p:sldId id="280" r:id="rId11"/>
    <p:sldId id="263" r:id="rId12"/>
    <p:sldId id="264" r:id="rId13"/>
    <p:sldId id="266" r:id="rId14"/>
    <p:sldId id="265" r:id="rId15"/>
    <p:sldId id="267" r:id="rId16"/>
    <p:sldId id="277" r:id="rId17"/>
    <p:sldId id="268" r:id="rId18"/>
    <p:sldId id="278" r:id="rId19"/>
    <p:sldId id="269" r:id="rId20"/>
    <p:sldId id="272" r:id="rId21"/>
    <p:sldId id="270" r:id="rId22"/>
    <p:sldId id="271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4F20B-BA6F-4B3A-B498-722B11D76CED}" type="datetimeFigureOut">
              <a:rPr lang="en-US" smtClean="0"/>
              <a:pPr/>
              <a:t>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00C5C-BA50-42D6-80A4-88A68DA6B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in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890" y="0"/>
            <a:ext cx="3714110" cy="2767012"/>
          </a:xfrm>
          <a:prstGeom prst="rect">
            <a:avLst/>
          </a:prstGeom>
        </p:spPr>
      </p:pic>
      <p:pic>
        <p:nvPicPr>
          <p:cNvPr id="3" name="Picture 2" descr="animated-gifs-cars-14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3581400"/>
            <a:ext cx="4647767" cy="1809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572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Le TGV roule très vite!  Il est rapide!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lesinfos.com/dotclear/images/snc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629400" cy="34607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5052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La </a:t>
            </a:r>
            <a:r>
              <a:rPr lang="fr-FR" sz="6000" b="1" dirty="0" smtClean="0">
                <a:solidFill>
                  <a:srgbClr val="C00000"/>
                </a:solidFill>
              </a:rPr>
              <a:t>S</a:t>
            </a:r>
            <a:r>
              <a:rPr lang="fr-FR" sz="6000" b="1" dirty="0" smtClean="0"/>
              <a:t>ociété </a:t>
            </a:r>
            <a:r>
              <a:rPr lang="fr-FR" sz="6000" b="1" dirty="0" smtClean="0">
                <a:solidFill>
                  <a:srgbClr val="C00000"/>
                </a:solidFill>
              </a:rPr>
              <a:t>N</a:t>
            </a:r>
            <a:r>
              <a:rPr lang="fr-FR" sz="6000" b="1" dirty="0" smtClean="0"/>
              <a:t>ationale des </a:t>
            </a:r>
            <a:r>
              <a:rPr lang="fr-FR" sz="6000" b="1" dirty="0" smtClean="0">
                <a:solidFill>
                  <a:srgbClr val="C00000"/>
                </a:solidFill>
              </a:rPr>
              <a:t>C</a:t>
            </a:r>
            <a:r>
              <a:rPr lang="fr-FR" sz="6000" b="1" dirty="0" smtClean="0"/>
              <a:t>hemins de </a:t>
            </a:r>
            <a:r>
              <a:rPr lang="fr-FR" sz="6000" b="1" dirty="0" smtClean="0">
                <a:solidFill>
                  <a:srgbClr val="C00000"/>
                </a:solidFill>
              </a:rPr>
              <a:t>f</a:t>
            </a:r>
            <a:r>
              <a:rPr lang="fr-FR" sz="6000" b="1" dirty="0" smtClean="0"/>
              <a:t>er </a:t>
            </a:r>
            <a:r>
              <a:rPr lang="fr-FR" sz="6000" b="1" dirty="0" smtClean="0">
                <a:solidFill>
                  <a:srgbClr val="C00000"/>
                </a:solidFill>
              </a:rPr>
              <a:t>f</a:t>
            </a:r>
            <a:r>
              <a:rPr lang="fr-FR" sz="6000" b="1" dirty="0" smtClean="0"/>
              <a:t>rançais</a:t>
            </a:r>
            <a:endParaRPr lang="fr-FR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4102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C’est la compagnie qui travaille les trains en France; une partie de la </a:t>
            </a:r>
            <a:r>
              <a:rPr lang="fr-FR" sz="3600" b="1" dirty="0" err="1" smtClean="0"/>
              <a:t>gouvernment</a:t>
            </a:r>
            <a:r>
              <a:rPr lang="fr-FR" sz="3600" b="1" dirty="0" smtClean="0"/>
              <a:t> française</a:t>
            </a:r>
            <a:endParaRPr lang="fr-FR" sz="3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frantz-info.com/wp-content/uploads/2008/12/greve-sn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30793"/>
            <a:ext cx="4191000" cy="4327208"/>
          </a:xfrm>
          <a:prstGeom prst="rect">
            <a:avLst/>
          </a:prstGeom>
          <a:noFill/>
        </p:spPr>
      </p:pic>
      <p:pic>
        <p:nvPicPr>
          <p:cNvPr id="24580" name="Picture 4" descr="http://www.linternaute.com/actualite/magazine/photo/vos-photos-d-actu-de-la-semaine-du-27-janvier-au-2-fevrier-2009/image/greve-29-janvier-2009-376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3429000"/>
            <a:ext cx="5143500" cy="3429000"/>
          </a:xfrm>
          <a:prstGeom prst="rect">
            <a:avLst/>
          </a:prstGeom>
          <a:noFill/>
        </p:spPr>
      </p:pic>
      <p:pic>
        <p:nvPicPr>
          <p:cNvPr id="24582" name="Picture 6" descr="http://bellaciao.org/fr/local/cache-vignettes/L300xH352/la-greve-c86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0"/>
            <a:ext cx="2857500" cy="3352800"/>
          </a:xfrm>
          <a:prstGeom prst="rect">
            <a:avLst/>
          </a:prstGeom>
          <a:noFill/>
        </p:spPr>
      </p:pic>
      <p:pic>
        <p:nvPicPr>
          <p:cNvPr id="24584" name="Picture 8" descr="http://1.bp.blogspot.com/_zolUNGt8Hm8/TIj94WxldzI/AAAAAAAAFG4/s17nHaUWfOw/s1600/greve-generale-7-septembre-syndica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41700" cy="25812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29000" y="838200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u="sng" dirty="0" smtClean="0"/>
              <a:t>Les membres de la SNCF font souvent la grève.</a:t>
            </a:r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.over-blog.com/300x401/1/18/82/64/Arrivee/the_train_coulo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4114800" cy="5518511"/>
          </a:xfrm>
          <a:prstGeom prst="rect">
            <a:avLst/>
          </a:prstGeom>
          <a:noFill/>
        </p:spPr>
      </p:pic>
      <p:pic>
        <p:nvPicPr>
          <p:cNvPr id="22532" name="Picture 4" descr="http://2ratl.free.fr/bibliotheque/train_corail_coulo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1905000"/>
            <a:ext cx="4927600" cy="36957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114800" y="0"/>
            <a:ext cx="5029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Après que tu montes dans le train, t</a:t>
            </a:r>
            <a:r>
              <a:rPr lang="fr-FR" sz="3200" b="1" dirty="0" smtClean="0"/>
              <a:t>u marches dans le couloir et tu cherches une place libre.</a:t>
            </a:r>
            <a:endParaRPr lang="fr-FR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638800"/>
            <a:ext cx="487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Tu peux choisir un place côté couloir ou côté fenêtre.</a:t>
            </a:r>
            <a:endParaRPr lang="fr-FR" sz="2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www.sapa-tourism.com/tinymce/jscripts/tiny_mce/plugins/imagemanager/files/manhfolder/fansipan_train_comparti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0"/>
            <a:ext cx="4114800" cy="3086100"/>
          </a:xfrm>
          <a:prstGeom prst="rect">
            <a:avLst/>
          </a:prstGeom>
          <a:noFill/>
        </p:spPr>
      </p:pic>
      <p:pic>
        <p:nvPicPr>
          <p:cNvPr id="23554" name="Picture 2" descr="http://www.pixibank.com/photos/0812101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5257800" cy="3929839"/>
          </a:xfrm>
          <a:prstGeom prst="rect">
            <a:avLst/>
          </a:prstGeom>
          <a:noFill/>
        </p:spPr>
      </p:pic>
      <p:pic>
        <p:nvPicPr>
          <p:cNvPr id="23556" name="Picture 4" descr="http://image.toutlecine.com/photos/m/a/s/masque-de-dimitrios-44-05-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2120" y="3581400"/>
            <a:ext cx="4531879" cy="3276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995678"/>
            <a:ext cx="457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Quelquefois, il y a des compartiments sur le train.</a:t>
            </a:r>
          </a:p>
          <a:p>
            <a:r>
              <a:rPr lang="fr-FR" sz="2400" b="1" dirty="0" smtClean="0"/>
              <a:t>Est-ce que il y a des compartiments sur les grandes lignes </a:t>
            </a:r>
            <a:r>
              <a:rPr lang="fr-FR" sz="2400" b="1" dirty="0" smtClean="0">
                <a:solidFill>
                  <a:srgbClr val="FF0000"/>
                </a:solidFill>
              </a:rPr>
              <a:t>ou</a:t>
            </a:r>
            <a:r>
              <a:rPr lang="fr-FR" sz="2400" b="1" dirty="0" smtClean="0"/>
              <a:t> les lignes de banlieue?</a:t>
            </a:r>
            <a:endParaRPr lang="fr-FR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libertytv.com/tv/images/stories/rokstories/controleur%20tr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02702" cy="3495675"/>
          </a:xfrm>
          <a:prstGeom prst="rect">
            <a:avLst/>
          </a:prstGeom>
          <a:noFill/>
        </p:spPr>
      </p:pic>
      <p:pic>
        <p:nvPicPr>
          <p:cNvPr id="21508" name="Picture 4" descr="http://farm1.static.flickr.com/165/415525617_acad6db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524000"/>
            <a:ext cx="3686175" cy="4762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581400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Sur le train, il y a un contrôleur qui regarde vérifie ton billet.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arisbanlieue.blog.lemonde.fr/files/2007/11/pv-vincennes-0.1195207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1" y="2118360"/>
            <a:ext cx="8919029" cy="37459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ATTENTION! </a:t>
            </a:r>
            <a:r>
              <a:rPr lang="fr-FR" sz="4000" b="1" dirty="0" smtClean="0"/>
              <a:t>Si tu as perdu le billet, ou si tu n’as pas composté le billet, il va te donner un amende!</a:t>
            </a:r>
            <a:endParaRPr lang="fr-FR" sz="4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upload.wikimedia.org/wikipedia/commons/8/87/Double_si%C3%A8ge_de_voiture_du_Train_%C3%A0_Grande_Vitesse_(TGV),_design_Christian_Lacro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5450" y="2009775"/>
            <a:ext cx="3638550" cy="4848225"/>
          </a:xfrm>
          <a:prstGeom prst="rect">
            <a:avLst/>
          </a:prstGeom>
          <a:noFill/>
        </p:spPr>
      </p:pic>
      <p:pic>
        <p:nvPicPr>
          <p:cNvPr id="3" name="Picture 2" descr="http://t1.gstatic.com/images?q=tbn:ANd9GcQGG8B_lyrr4--8tYQQFFhRi1MuAM4zuoxFgGOHp6aFWDsgjan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4596317" cy="342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4191000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Sur le train, il y a beaucoup de sièges.  Aujourd’hui, les sièges sont réglables.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upload.wikimedia.org/wikipedia/commons/8/87/Double_si%C3%A8ge_de_voiture_du_Train_%C3%A0_Grande_Vitesse_(TGV),_design_Christian_Lacro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5450" y="2009775"/>
            <a:ext cx="3638550" cy="4848225"/>
          </a:xfrm>
          <a:prstGeom prst="rect">
            <a:avLst/>
          </a:prstGeom>
          <a:noFill/>
        </p:spPr>
      </p:pic>
      <p:pic>
        <p:nvPicPr>
          <p:cNvPr id="3" name="Picture 2" descr="http://t1.gstatic.com/images?q=tbn:ANd9GcQGG8B_lyrr4--8tYQQFFhRi1MuAM4zuoxFgGOHp6aFWDsgjana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4596317" cy="342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995678"/>
            <a:ext cx="5486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Tu dois chercher une place libre (ou disponible).</a:t>
            </a:r>
          </a:p>
          <a:p>
            <a:r>
              <a:rPr lang="fr-FR" sz="3600" b="1" dirty="0" smtClean="0"/>
              <a:t>Si il n’y a pas de places libres, on dit que le compartiment est complet.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h4.ggpht.com/_8cqMtd-zOr8/ScpDqL1VRVI/AAAAAAAACcM/rGGsmpaDmPo/Beijing-008-celine-couloir-train-vers-pe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38575" cy="5114925"/>
          </a:xfrm>
          <a:prstGeom prst="rect">
            <a:avLst/>
          </a:prstGeom>
          <a:noFill/>
        </p:spPr>
      </p:pic>
      <p:pic>
        <p:nvPicPr>
          <p:cNvPr id="2052" name="Picture 4" descr="http://www.danielbowen.com/images/2006/1116-crowded-train-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04800"/>
            <a:ext cx="5029200" cy="38557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257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La passagère à la gauche est assise.  Les passagers à la droite sont debout (il y a du monde sur le train – et toutes les places sont prises!)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apl.washjeff.edu/3/m/1843.jpg"/>
          <p:cNvPicPr>
            <a:picLocks noChangeAspect="1" noChangeArrowheads="1"/>
          </p:cNvPicPr>
          <p:nvPr/>
        </p:nvPicPr>
        <p:blipFill>
          <a:blip r:embed="rId2" cstate="print"/>
          <a:srcRect t="30631"/>
          <a:stretch>
            <a:fillRect/>
          </a:stretch>
        </p:blipFill>
        <p:spPr bwMode="auto">
          <a:xfrm>
            <a:off x="0" y="0"/>
            <a:ext cx="5638800" cy="2933700"/>
          </a:xfrm>
          <a:prstGeom prst="rect">
            <a:avLst/>
          </a:prstGeom>
          <a:noFill/>
        </p:spPr>
      </p:pic>
      <p:pic>
        <p:nvPicPr>
          <p:cNvPr id="6148" name="Picture 4" descr="http://storage.canalblog.com/00/23/65301/55568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5689600" cy="4267200"/>
          </a:xfrm>
          <a:prstGeom prst="rect">
            <a:avLst/>
          </a:prstGeom>
          <a:noFill/>
        </p:spPr>
      </p:pic>
      <p:pic>
        <p:nvPicPr>
          <p:cNvPr id="6146" name="Picture 2" descr="http://u2567.direct.atpic.com/30772/0/1930109/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0"/>
            <a:ext cx="3505200" cy="4676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5000" y="4648200"/>
            <a:ext cx="3429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Quand tu arrives à la gare, tu regardes le tableau de départs pour vérifier l’heure de ton train.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ter-sncf.com/Images/Midi_Pyrenees/Tridion/plan%20de%20la%20ligne%20toulouse%20colomiers%20lislejkourdain%20auch_tcm25-27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7448550" cy="3162300"/>
          </a:xfrm>
          <a:prstGeom prst="rect">
            <a:avLst/>
          </a:prstGeom>
          <a:noFill/>
        </p:spPr>
      </p:pic>
      <p:pic>
        <p:nvPicPr>
          <p:cNvPr id="28676" name="Picture 4" descr="http://perlypalms.com/montreal/large/arret-dr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946587"/>
            <a:ext cx="2971800" cy="39114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995678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Les trains font beaucoup d’arrêts sur la ligne.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ineuil-saint-firmin.com/fichiers/2009/03/horaire-trains.jpg"/>
          <p:cNvPicPr>
            <a:picLocks noChangeAspect="1" noChangeArrowheads="1"/>
          </p:cNvPicPr>
          <p:nvPr/>
        </p:nvPicPr>
        <p:blipFill>
          <a:blip r:embed="rId2" cstate="print"/>
          <a:srcRect r="54424"/>
          <a:stretch>
            <a:fillRect/>
          </a:stretch>
        </p:blipFill>
        <p:spPr bwMode="auto">
          <a:xfrm>
            <a:off x="228600" y="370764"/>
            <a:ext cx="7010400" cy="64872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239000" y="0"/>
            <a:ext cx="1905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Pour savoir les heures quand les trains partent de la gare, tu regardes les horaires.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0.gstatic.com/images?q=tbn:ANd9GcQZC570tlQ-mwOAobzW1cquxBQ2QnEtMn6bXpdtW4hy5aAiuKsTE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995678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Si tu arrives en retard, tu peux rater le train.  Zut alors!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1.  La chose que tu regardes pour vérifier l’heure de ton train.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2.  C’est où tu attends le train.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3.  C’est où tu achètes ton billet.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4.  La personne qui vérifier ton billet.  Attention!  Il peut te donner un amende si tu as perdu ton billet!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5.  Un train français qui roule très vite.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6.  Le contraire de debout.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7.  Si tu arrives à la gare en retard, tu peux ___________  ____  ___________.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airn.info/loadimg.php?FILE=FLUX/FLUX_075/FLUX_075_0042/fullFLUX_idPAS_D_ISBN_pu2009-01s_sa05_art05_img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5319889" cy="3314701"/>
          </a:xfrm>
          <a:prstGeom prst="rect">
            <a:avLst/>
          </a:prstGeom>
          <a:noFill/>
        </p:spPr>
      </p:pic>
      <p:pic>
        <p:nvPicPr>
          <p:cNvPr id="1028" name="Picture 4" descr="http://1.bp.blogspot.com/_GmAG-JlHT4M/TPgtlX1lLOI/AAAAAAAABhU/h4dqNtLVCJU/s1600/carte-tir-tgv--sncf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38950"/>
            <a:ext cx="4038600" cy="421904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410200" y="228600"/>
            <a:ext cx="3429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Les lignes de banlieue sont les train qui desservent les petites ville autour d’une grande ville.</a:t>
            </a:r>
            <a:endParaRPr lang="fr-FR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257800"/>
            <a:ext cx="518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Les grandes lignes sont les trains qui desservent les grandes villes en France et dans les autres pays.</a:t>
            </a:r>
            <a:endParaRPr lang="fr-FR" sz="28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8.  Si le siège, n’est pas pris, il est _________.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9.  La chose que tu regardes pour savoir tous les heures du départ des trains (pour tous les jours).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61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10.  Il est nécessaire de ___________ le billet avant de monter dans le train.  Si tu ne le fais pas, le contrôleur peut te donner un amende.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brassettelami.ca/images_du_site/jpg/guichet_automatiqu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90600"/>
            <a:ext cx="3907616" cy="5867400"/>
          </a:xfrm>
          <a:prstGeom prst="rect">
            <a:avLst/>
          </a:prstGeom>
          <a:noFill/>
        </p:spPr>
      </p:pic>
      <p:pic>
        <p:nvPicPr>
          <p:cNvPr id="16388" name="Picture 4" descr="http://upload.wikimedia.org/wikipedia/commons/d/de/Metrto-Paris-Guichet-Stat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990600"/>
            <a:ext cx="5257800" cy="39351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286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Tu achètes ton billet au guichet.</a:t>
            </a:r>
            <a:endParaRPr lang="fr-FR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atys.karmaos.com/Image/2005/05/2005-05-14_1erBilletTr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80960" cy="3200400"/>
          </a:xfrm>
          <a:prstGeom prst="rect">
            <a:avLst/>
          </a:prstGeom>
          <a:noFill/>
        </p:spPr>
      </p:pic>
      <p:pic>
        <p:nvPicPr>
          <p:cNvPr id="19460" name="Picture 4" descr="http://www.cartes-de-france.fr/carte/carte_france_vill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023152"/>
            <a:ext cx="3810000" cy="3834848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7315200" y="3886200"/>
            <a:ext cx="152400" cy="152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6172200"/>
            <a:ext cx="152400" cy="152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505200"/>
            <a:ext cx="525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Tu peut acheter un billet aller-retour ou un billet simple.</a:t>
            </a:r>
            <a:endParaRPr lang="fr-FR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joel-marssy.com/morgan_loris_tgv_020509/P1050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0" y="2038350"/>
            <a:ext cx="6667500" cy="48196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572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Avant de monter sur le train, il faut composter le billet!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upload.wikimedia.org/wikipedia/commons/d/d3/Gare_Lorraine_TGV_Nuit_Vue_Qua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</p:spPr>
      </p:pic>
      <p:pic>
        <p:nvPicPr>
          <p:cNvPr id="20484" name="Picture 4" descr="http://upload.wikimedia.org/wikipedia/commons/0/08/Gare_d%27Orsay_-_Les_Qua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00800" cy="33909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886200"/>
            <a:ext cx="304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Après que tu composte ton billet, tu attends le train sur le quai.</a:t>
            </a:r>
            <a:endParaRPr lang="fr-FR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scolasite.net/site/u/u92q/wp-content/uploads/2010/01/tgv_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0925" y="2857500"/>
            <a:ext cx="5553075" cy="4000500"/>
          </a:xfrm>
          <a:prstGeom prst="rect">
            <a:avLst/>
          </a:prstGeom>
          <a:noFill/>
        </p:spPr>
      </p:pic>
      <p:pic>
        <p:nvPicPr>
          <p:cNvPr id="18438" name="Picture 6" descr="http://www.gralon.net/articles/vignettes/thumb-le-tgv-18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7708" y="0"/>
            <a:ext cx="4566292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45720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Le </a:t>
            </a:r>
            <a:r>
              <a:rPr lang="en-US" sz="2800" b="1" u="sng" dirty="0" smtClean="0"/>
              <a:t>TGV – le train à </a:t>
            </a:r>
            <a:r>
              <a:rPr lang="en-US" sz="2800" b="1" u="sng" dirty="0" err="1" smtClean="0"/>
              <a:t>grande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vitesse</a:t>
            </a:r>
            <a:endParaRPr lang="en-US" sz="2800" b="1" u="sng" dirty="0" smtClean="0"/>
          </a:p>
          <a:p>
            <a:r>
              <a:rPr lang="en-US" sz="2800" dirty="0" err="1" smtClean="0">
                <a:solidFill>
                  <a:srgbClr val="0070C0"/>
                </a:solidFill>
              </a:rPr>
              <a:t>Vitesse</a:t>
            </a:r>
            <a:r>
              <a:rPr lang="en-US" sz="2800" dirty="0" smtClean="0">
                <a:solidFill>
                  <a:srgbClr val="0070C0"/>
                </a:solidFill>
              </a:rPr>
              <a:t> maximum:  </a:t>
            </a:r>
            <a:r>
              <a:rPr lang="en-US" sz="2800" dirty="0" smtClean="0"/>
              <a:t>574.8 km/h (357.2 mph)</a:t>
            </a:r>
          </a:p>
          <a:p>
            <a:endParaRPr lang="en-US" sz="2800" dirty="0"/>
          </a:p>
          <a:p>
            <a:r>
              <a:rPr lang="en-US" sz="2800" dirty="0" err="1" smtClean="0">
                <a:solidFill>
                  <a:srgbClr val="0070C0"/>
                </a:solidFill>
              </a:rPr>
              <a:t>Vitesse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moyenne</a:t>
            </a:r>
            <a:r>
              <a:rPr lang="en-US" sz="2800" dirty="0" smtClean="0">
                <a:solidFill>
                  <a:srgbClr val="0070C0"/>
                </a:solidFill>
              </a:rPr>
              <a:t>:  </a:t>
            </a:r>
            <a:r>
              <a:rPr lang="en-US" sz="2800" dirty="0" smtClean="0"/>
              <a:t>279.4 km/h (173.6 mph)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3962400"/>
            <a:ext cx="3657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Le train à “</a:t>
            </a:r>
            <a:r>
              <a:rPr lang="en-US" sz="2400" b="1" dirty="0" err="1" smtClean="0">
                <a:solidFill>
                  <a:srgbClr val="00B050"/>
                </a:solidFill>
              </a:rPr>
              <a:t>grande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vitesse</a:t>
            </a:r>
            <a:r>
              <a:rPr lang="en-US" sz="2400" b="1" dirty="0" smtClean="0">
                <a:solidFill>
                  <a:srgbClr val="00B050"/>
                </a:solidFill>
              </a:rPr>
              <a:t>” </a:t>
            </a:r>
            <a:r>
              <a:rPr lang="en-US" sz="2400" b="1" dirty="0" err="1" smtClean="0">
                <a:solidFill>
                  <a:srgbClr val="00B050"/>
                </a:solidFill>
              </a:rPr>
              <a:t>d’Amtrak</a:t>
            </a:r>
            <a:endParaRPr lang="en-US" sz="2400" b="1" dirty="0" smtClean="0">
              <a:solidFill>
                <a:srgbClr val="00B050"/>
              </a:solidFill>
            </a:endParaRPr>
          </a:p>
          <a:p>
            <a:r>
              <a:rPr lang="en-US" sz="2400" b="1" u="sng" dirty="0" err="1" smtClean="0">
                <a:solidFill>
                  <a:srgbClr val="00B050"/>
                </a:solidFill>
              </a:rPr>
              <a:t>Vitesse</a:t>
            </a:r>
            <a:r>
              <a:rPr lang="en-US" sz="2400" b="1" u="sng" dirty="0" smtClean="0">
                <a:solidFill>
                  <a:srgbClr val="00B050"/>
                </a:solidFill>
              </a:rPr>
              <a:t> maximum:  </a:t>
            </a:r>
            <a:r>
              <a:rPr lang="en-US" sz="2400" b="1" dirty="0" smtClean="0">
                <a:solidFill>
                  <a:srgbClr val="00B050"/>
                </a:solidFill>
              </a:rPr>
              <a:t>150 mph (240 km/h)</a:t>
            </a:r>
          </a:p>
          <a:p>
            <a:endParaRPr lang="en-US" sz="2400" b="1" dirty="0" smtClean="0">
              <a:solidFill>
                <a:srgbClr val="00B050"/>
              </a:solidFill>
            </a:endParaRPr>
          </a:p>
          <a:p>
            <a:r>
              <a:rPr lang="en-US" sz="2400" b="1" u="sng" dirty="0" err="1" smtClean="0">
                <a:solidFill>
                  <a:srgbClr val="00B050"/>
                </a:solidFill>
              </a:rPr>
              <a:t>Vitesse</a:t>
            </a:r>
            <a:r>
              <a:rPr lang="en-US" sz="2400" b="1" u="sng" dirty="0" smtClean="0">
                <a:solidFill>
                  <a:srgbClr val="00B050"/>
                </a:solidFill>
              </a:rPr>
              <a:t> </a:t>
            </a:r>
            <a:r>
              <a:rPr lang="en-US" sz="2400" b="1" u="sng" dirty="0" err="1" smtClean="0">
                <a:solidFill>
                  <a:srgbClr val="00B050"/>
                </a:solidFill>
              </a:rPr>
              <a:t>moyenne</a:t>
            </a:r>
            <a:r>
              <a:rPr lang="en-US" sz="2400" b="1" dirty="0" smtClean="0">
                <a:solidFill>
                  <a:srgbClr val="00B050"/>
                </a:solidFill>
              </a:rPr>
              <a:t>:  68 mph (109 km/h)</a:t>
            </a:r>
            <a:endParaRPr 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licencephoto.com/mini_photos/g8NFC6Lyhg/Vehicules_Touristiques-Touristic_Vehicl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3838575" cy="5114925"/>
          </a:xfrm>
          <a:prstGeom prst="rect">
            <a:avLst/>
          </a:prstGeom>
          <a:noFill/>
        </p:spPr>
      </p:pic>
      <p:pic>
        <p:nvPicPr>
          <p:cNvPr id="30724" name="Picture 4" descr="http://www.licencephoto.com/mini_photos/Z62yZuh19v/Constructions_Ferroviaires-Rail_Constructions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0572" y="3200400"/>
            <a:ext cx="5503428" cy="3657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86200" y="0"/>
            <a:ext cx="5257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Les trains roulent sur une voie.  Toutes les voies ont un numéro.</a:t>
            </a:r>
          </a:p>
          <a:p>
            <a:r>
              <a:rPr lang="fr-FR" sz="3600" b="1" dirty="0" smtClean="0"/>
              <a:t>Les voies du TGV sont spéciaux – ils aident avec la vitesse du train.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571</Words>
  <Application>Microsoft Office PowerPoint</Application>
  <PresentationFormat>On-screen Show (4:3)</PresentationFormat>
  <Paragraphs>44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21</cp:revision>
  <dcterms:created xsi:type="dcterms:W3CDTF">2011-02-15T11:35:47Z</dcterms:created>
  <dcterms:modified xsi:type="dcterms:W3CDTF">2011-02-15T14:55:50Z</dcterms:modified>
</cp:coreProperties>
</file>